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33"/>
  </p:notesMasterIdLst>
  <p:handoutMasterIdLst>
    <p:handoutMasterId r:id="rId34"/>
  </p:handoutMasterIdLst>
  <p:sldIdLst>
    <p:sldId id="256" r:id="rId5"/>
    <p:sldId id="317" r:id="rId6"/>
    <p:sldId id="329" r:id="rId7"/>
    <p:sldId id="326" r:id="rId8"/>
    <p:sldId id="318" r:id="rId9"/>
    <p:sldId id="323" r:id="rId10"/>
    <p:sldId id="319" r:id="rId11"/>
    <p:sldId id="322" r:id="rId12"/>
    <p:sldId id="320" r:id="rId13"/>
    <p:sldId id="324" r:id="rId14"/>
    <p:sldId id="325" r:id="rId15"/>
    <p:sldId id="300" r:id="rId16"/>
    <p:sldId id="303" r:id="rId17"/>
    <p:sldId id="304" r:id="rId18"/>
    <p:sldId id="316" r:id="rId19"/>
    <p:sldId id="308" r:id="rId20"/>
    <p:sldId id="306" r:id="rId21"/>
    <p:sldId id="307" r:id="rId22"/>
    <p:sldId id="309" r:id="rId23"/>
    <p:sldId id="310" r:id="rId24"/>
    <p:sldId id="311" r:id="rId25"/>
    <p:sldId id="315" r:id="rId26"/>
    <p:sldId id="313" r:id="rId27"/>
    <p:sldId id="314" r:id="rId28"/>
    <p:sldId id="327" r:id="rId29"/>
    <p:sldId id="328" r:id="rId30"/>
    <p:sldId id="312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2F25714-8181-477D-9C3B-7E42799D51B4}">
          <p14:sldIdLst>
            <p14:sldId id="256"/>
            <p14:sldId id="317"/>
            <p14:sldId id="329"/>
          </p14:sldIdLst>
        </p14:section>
        <p14:section name="Principles" id="{E94331B7-4E7F-4EA6-B034-7A845F9295E3}">
          <p14:sldIdLst>
            <p14:sldId id="326"/>
            <p14:sldId id="318"/>
            <p14:sldId id="323"/>
            <p14:sldId id="319"/>
            <p14:sldId id="322"/>
            <p14:sldId id="320"/>
            <p14:sldId id="324"/>
            <p14:sldId id="325"/>
            <p14:sldId id="300"/>
            <p14:sldId id="303"/>
            <p14:sldId id="304"/>
          </p14:sldIdLst>
        </p14:section>
        <p14:section name="Migrations" id="{77D2E9C0-48A4-4680-9DFA-A37CF203F220}">
          <p14:sldIdLst>
            <p14:sldId id="316"/>
            <p14:sldId id="308"/>
            <p14:sldId id="306"/>
            <p14:sldId id="307"/>
            <p14:sldId id="309"/>
            <p14:sldId id="310"/>
          </p14:sldIdLst>
        </p14:section>
        <p14:section name="Automation" id="{436E9DE1-72AD-4415-99DD-CE5947613DA9}">
          <p14:sldIdLst>
            <p14:sldId id="311"/>
            <p14:sldId id="315"/>
            <p14:sldId id="313"/>
            <p14:sldId id="314"/>
            <p14:sldId id="327"/>
            <p14:sldId id="328"/>
            <p14:sldId id="31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BCC"/>
    <a:srgbClr val="C93F3C"/>
    <a:srgbClr val="E2E8EE"/>
    <a:srgbClr val="63768A"/>
    <a:srgbClr val="243547"/>
    <a:srgbClr val="1B4C59"/>
    <a:srgbClr val="D9EBFF"/>
    <a:srgbClr val="BADBFF"/>
    <a:srgbClr val="2188FF"/>
    <a:srgbClr val="AA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B8ACF-F8B0-4CB4-A9B0-61976D02FAC3}" v="1248" dt="2022-02-22T14:46:5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14" autoAdjust="0"/>
  </p:normalViewPr>
  <p:slideViewPr>
    <p:cSldViewPr snapToGrid="0">
      <p:cViewPr varScale="1">
        <p:scale>
          <a:sx n="139" d="100"/>
          <a:sy n="139" d="100"/>
        </p:scale>
        <p:origin x="3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53185743086473E-2"/>
          <c:y val="3.1411947313676851E-2"/>
          <c:w val="0.88785309445015026"/>
          <c:h val="0.859532860926914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Time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Sheet1!$A$2:$A$7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21-4651-835F-8C758CA34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68277136"/>
        <c:axId val="968273808"/>
      </c:lineChart>
      <c:catAx>
        <c:axId val="96827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3808"/>
        <c:crosses val="autoZero"/>
        <c:auto val="0"/>
        <c:lblAlgn val="ctr"/>
        <c:lblOffset val="100"/>
        <c:tickMarkSkip val="1"/>
        <c:noMultiLvlLbl val="0"/>
      </c:catAx>
      <c:valAx>
        <c:axId val="968273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Effort</a:t>
                </a:r>
              </a:p>
            </c:rich>
          </c:tx>
          <c:layout>
            <c:manualLayout>
              <c:xMode val="edge"/>
              <c:yMode val="edge"/>
              <c:x val="2.2946859903381644E-2"/>
              <c:y val="0.457544552962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45456274487434E-2"/>
          <c:y val="3.4330589809387364E-2"/>
          <c:w val="0.88785309445015026"/>
          <c:h val="0.859532860926914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Time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Sheet1!$A$2:$A$12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96</c:v>
                </c:pt>
                <c:pt idx="7">
                  <c:v>112</c:v>
                </c:pt>
                <c:pt idx="8">
                  <c:v>120</c:v>
                </c:pt>
                <c:pt idx="9">
                  <c:v>124</c:v>
                </c:pt>
                <c:pt idx="10">
                  <c:v>126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21-4651-835F-8C758CA34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68277136"/>
        <c:axId val="968273808"/>
      </c:lineChart>
      <c:catAx>
        <c:axId val="96827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3808"/>
        <c:crosses val="autoZero"/>
        <c:auto val="0"/>
        <c:lblAlgn val="ctr"/>
        <c:lblOffset val="100"/>
        <c:tickMarkSkip val="1"/>
        <c:noMultiLvlLbl val="0"/>
      </c:catAx>
      <c:valAx>
        <c:axId val="968273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Effort</a:t>
                </a:r>
              </a:p>
            </c:rich>
          </c:tx>
          <c:layout>
            <c:manualLayout>
              <c:xMode val="edge"/>
              <c:yMode val="edge"/>
              <c:x val="2.2946859903381644E-2"/>
              <c:y val="0.457544552962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45456274487434E-2"/>
          <c:y val="3.4330589809387364E-2"/>
          <c:w val="0.88785309445015026"/>
          <c:h val="0.859532860926914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Time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Sheet1!$A$2:$A$15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40</c:v>
                </c:pt>
                <c:pt idx="7">
                  <c:v>24</c:v>
                </c:pt>
                <c:pt idx="8">
                  <c:v>16</c:v>
                </c:pt>
                <c:pt idx="9">
                  <c:v>12</c:v>
                </c:pt>
                <c:pt idx="10">
                  <c:v>16</c:v>
                </c:pt>
                <c:pt idx="11">
                  <c:v>24</c:v>
                </c:pt>
                <c:pt idx="12">
                  <c:v>40</c:v>
                </c:pt>
                <c:pt idx="13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21-4651-835F-8C758CA34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68277136"/>
        <c:axId val="968273808"/>
      </c:lineChart>
      <c:catAx>
        <c:axId val="96827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3808"/>
        <c:crosses val="autoZero"/>
        <c:auto val="0"/>
        <c:lblAlgn val="ctr"/>
        <c:lblOffset val="100"/>
        <c:tickMarkSkip val="1"/>
        <c:noMultiLvlLbl val="0"/>
      </c:catAx>
      <c:valAx>
        <c:axId val="968273808"/>
        <c:scaling>
          <c:orientation val="minMax"/>
          <c:max val="14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Effort</a:t>
                </a:r>
              </a:p>
            </c:rich>
          </c:tx>
          <c:layout>
            <c:manualLayout>
              <c:xMode val="edge"/>
              <c:yMode val="edge"/>
              <c:x val="2.2946859903381644E-2"/>
              <c:y val="0.457544552962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7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0.12191</cdr:x>
      <cdr:y>0.50115</cdr:y>
    </cdr:from>
    <cdr:to>
      <cdr:x>0.73109</cdr:x>
      <cdr:y>0.50115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059DDCC-FF6E-479F-8715-0A7C1E5C562A}"/>
            </a:ext>
          </a:extLst>
        </cdr:cNvPr>
        <cdr:cNvCxnSpPr/>
      </cdr:nvCxnSpPr>
      <cdr:spPr>
        <a:xfrm xmlns:a="http://schemas.openxmlformats.org/drawingml/2006/main" flipH="1">
          <a:off x="1282003" y="2180693"/>
          <a:ext cx="640582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0.11953</cdr:x>
      <cdr:y>0.38868</cdr:y>
    </cdr:from>
    <cdr:to>
      <cdr:x>0.36224</cdr:x>
      <cdr:y>0.51685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2A925A2-3D5D-43D3-A9CC-304AB314CFA2}"/>
            </a:ext>
          </a:extLst>
        </cdr:cNvPr>
        <cdr:cNvSpPr txBox="1"/>
      </cdr:nvSpPr>
      <cdr:spPr>
        <a:xfrm xmlns:a="http://schemas.openxmlformats.org/drawingml/2006/main">
          <a:off x="1256882" y="1691299"/>
          <a:ext cx="2552281" cy="55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tx1"/>
              </a:solidFill>
            </a:rPr>
            <a:t>Team capacity</a:t>
          </a:r>
        </a:p>
      </cdr:txBody>
    </cdr:sp>
  </cdr:relSizeAnchor>
  <cdr:relSizeAnchor xmlns:cdr="http://schemas.openxmlformats.org/drawingml/2006/chartDrawing">
    <cdr:from>
      <cdr:x>0.77938</cdr:x>
      <cdr:y>0</cdr:y>
    </cdr:from>
    <cdr:to>
      <cdr:x>0.82424</cdr:x>
      <cdr:y>0.50609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CEE2ED12-8BB2-4C29-A65D-AA54ADE524E0}"/>
            </a:ext>
          </a:extLst>
        </cdr:cNvPr>
        <cdr:cNvSpPr txBox="1"/>
      </cdr:nvSpPr>
      <cdr:spPr>
        <a:xfrm xmlns:a="http://schemas.openxmlformats.org/drawingml/2006/main" rot="18756675">
          <a:off x="7330426" y="846173"/>
          <a:ext cx="2202160" cy="4717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i="1" dirty="0">
              <a:solidFill>
                <a:schemeClr val="tx1"/>
              </a:solidFill>
            </a:rPr>
            <a:t>Accrued interest →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0.12191</cdr:x>
      <cdr:y>0.50115</cdr:y>
    </cdr:from>
    <cdr:to>
      <cdr:x>0.91265</cdr:x>
      <cdr:y>0.50115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059DDCC-FF6E-479F-8715-0A7C1E5C562A}"/>
            </a:ext>
          </a:extLst>
        </cdr:cNvPr>
        <cdr:cNvCxnSpPr/>
      </cdr:nvCxnSpPr>
      <cdr:spPr>
        <a:xfrm xmlns:a="http://schemas.openxmlformats.org/drawingml/2006/main" flipH="1">
          <a:off x="1281958" y="2180673"/>
          <a:ext cx="8315055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0.11953</cdr:x>
      <cdr:y>0.38868</cdr:y>
    </cdr:from>
    <cdr:to>
      <cdr:x>0.36224</cdr:x>
      <cdr:y>0.51685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2A925A2-3D5D-43D3-A9CC-304AB314CFA2}"/>
            </a:ext>
          </a:extLst>
        </cdr:cNvPr>
        <cdr:cNvSpPr txBox="1"/>
      </cdr:nvSpPr>
      <cdr:spPr>
        <a:xfrm xmlns:a="http://schemas.openxmlformats.org/drawingml/2006/main">
          <a:off x="1256882" y="1691299"/>
          <a:ext cx="2552281" cy="55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tx1"/>
              </a:solidFill>
            </a:rPr>
            <a:t>Team capacity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0.12191</cdr:x>
      <cdr:y>0.50115</cdr:y>
    </cdr:from>
    <cdr:to>
      <cdr:x>0.66712</cdr:x>
      <cdr:y>0.50115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059DDCC-FF6E-479F-8715-0A7C1E5C562A}"/>
            </a:ext>
          </a:extLst>
        </cdr:cNvPr>
        <cdr:cNvCxnSpPr/>
      </cdr:nvCxnSpPr>
      <cdr:spPr>
        <a:xfrm xmlns:a="http://schemas.openxmlformats.org/drawingml/2006/main" flipH="1">
          <a:off x="1281959" y="2180673"/>
          <a:ext cx="573320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0.11953</cdr:x>
      <cdr:y>0.38868</cdr:y>
    </cdr:from>
    <cdr:to>
      <cdr:x>0.36224</cdr:x>
      <cdr:y>0.51685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2A925A2-3D5D-43D3-A9CC-304AB314CFA2}"/>
            </a:ext>
          </a:extLst>
        </cdr:cNvPr>
        <cdr:cNvSpPr txBox="1"/>
      </cdr:nvSpPr>
      <cdr:spPr>
        <a:xfrm xmlns:a="http://schemas.openxmlformats.org/drawingml/2006/main">
          <a:off x="1256882" y="1691299"/>
          <a:ext cx="2552281" cy="55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tx1"/>
              </a:solidFill>
            </a:rPr>
            <a:t>Team capacity</a:t>
          </a:r>
        </a:p>
      </cdr:txBody>
    </cdr:sp>
  </cdr:relSizeAnchor>
  <cdr:relSizeAnchor xmlns:cdr="http://schemas.openxmlformats.org/drawingml/2006/chartDrawing">
    <cdr:from>
      <cdr:x>0.66706</cdr:x>
      <cdr:y>0.49953</cdr:y>
    </cdr:from>
    <cdr:to>
      <cdr:x>0.66706</cdr:x>
      <cdr:y>0.82052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17015DA8-85A1-40A5-BCCF-9580CF529F95}"/>
            </a:ext>
          </a:extLst>
        </cdr:cNvPr>
        <cdr:cNvCxnSpPr/>
      </cdr:nvCxnSpPr>
      <cdr:spPr>
        <a:xfrm xmlns:a="http://schemas.openxmlformats.org/drawingml/2006/main" flipH="1" flipV="1">
          <a:off x="7014587" y="2173619"/>
          <a:ext cx="1" cy="139672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4F3A79-23C1-C448-AFB9-933230B13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5D065-2CCD-B248-B97D-5796454DF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1BB1-A2E0-BD47-AE7D-A9CD6275FB8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41A02-4DB9-B941-8B48-859108A2B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B7EBC-0F26-5B4E-9998-3027A91E3C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2A39-2806-E34B-857C-B972426D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1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006F-FB6E-154B-B94B-8051BFEA8EF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D2EC-CA9C-7841-84CB-820453D5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5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6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ABB2BF"/>
                </a:solidFill>
                <a:effectLst/>
                <a:latin typeface="Fira Code" panose="020B0809050000020004" pitchFamily="49" charset="0"/>
              </a:rPr>
              <a:t>By making information open, we can reduce the threshold to contribution and make collaboration easier.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Source: Will Larsen, https://lethain.com/migrations/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updated Dec 21,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Source/inspiration: https://lethain.com/migrations/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Derisk</a:t>
            </a:r>
            <a:r>
              <a:rPr lang="en-US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Write design document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Workshop it with edge cases; include everyone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Iterate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Focus on the most difficult migration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D2EC-CA9C-7841-84CB-820453D571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10515600" cy="1828799"/>
          </a:xfrm>
        </p:spPr>
        <p:txBody>
          <a:bodyPr anchor="t"/>
          <a:lstStyle>
            <a:lvl1pPr algn="l">
              <a:defRPr sz="6000" b="1" i="0">
                <a:latin typeface="+mj-lt"/>
                <a:cs typeface="Gotham 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. W. Norton &amp; Company">
            <a:extLst>
              <a:ext uri="{FF2B5EF4-FFF2-40B4-BE49-F238E27FC236}">
                <a16:creationId xmlns:a16="http://schemas.microsoft.com/office/drawing/2014/main" id="{65FB8DD7-71E4-EE4A-9BC4-E06B83EC7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610600" y="4824662"/>
            <a:ext cx="2743200" cy="866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88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7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1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717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+mj-lt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3EE0-5BF4-B940-A6AC-38640CC104B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2A6D-F901-3E4F-A3B6-7278FAC3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E2A3EE0-5BF4-B940-A6AC-38640CC104BC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E72A6D-F901-3E4F-A3B6-7278FAC3B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3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Gotham Boo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BB62-B9AC-8C47-A42F-1264C313C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70857"/>
            <a:ext cx="10515600" cy="3814764"/>
          </a:xfrm>
        </p:spPr>
        <p:txBody>
          <a:bodyPr anchor="b"/>
          <a:lstStyle/>
          <a:p>
            <a:r>
              <a:rPr lang="en-US" dirty="0">
                <a:solidFill>
                  <a:schemeClr val="accent1"/>
                </a:solidFill>
              </a:rPr>
              <a:t>Engineering</a:t>
            </a:r>
            <a:r>
              <a:rPr lang="en-US" dirty="0"/>
              <a:t> direction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4EC5D-BAE6-4693-9079-736924B9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Think like a </a:t>
            </a:r>
            <a:r>
              <a:rPr lang="en-US" dirty="0">
                <a:solidFill>
                  <a:schemeClr val="accent1"/>
                </a:solidFill>
              </a:rPr>
              <a:t>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80CD7-A7C3-4E4F-95C1-72700589E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6769"/>
            <a:ext cx="10515599" cy="442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i="1" dirty="0"/>
              <a:t>Design thinking </a:t>
            </a:r>
            <a:r>
              <a:rPr lang="en-US" sz="2400" dirty="0"/>
              <a:t>is a superpower for engineers.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D1FA5-9B89-4A27-A119-501D87BE6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336241"/>
            <a:ext cx="10515601" cy="3840721"/>
          </a:xfrm>
        </p:spPr>
        <p:txBody>
          <a:bodyPr/>
          <a:lstStyle/>
          <a:p>
            <a:r>
              <a:rPr lang="en-US" dirty="0"/>
              <a:t>Start with the problem</a:t>
            </a:r>
          </a:p>
          <a:p>
            <a:r>
              <a:rPr lang="en-US" dirty="0"/>
              <a:t>Focus on the interface</a:t>
            </a:r>
          </a:p>
          <a:p>
            <a:r>
              <a:rPr lang="en-US" dirty="0"/>
              <a:t>There is no such thing as user error</a:t>
            </a:r>
          </a:p>
          <a:p>
            <a:r>
              <a:rPr lang="en-US" dirty="0"/>
              <a:t>Prototype and then throw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6A7C-6583-451E-8301-99071AA5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</a:t>
            </a:r>
            <a:r>
              <a:rPr lang="en-US" dirty="0">
                <a:solidFill>
                  <a:schemeClr val="accent1"/>
                </a:solidFill>
              </a:rPr>
              <a:t>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5260-687A-4296-840A-3D4D99F1F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Areas of growth for the year</a:t>
            </a:r>
          </a:p>
        </p:txBody>
      </p:sp>
    </p:spTree>
    <p:extLst>
      <p:ext uri="{BB962C8B-B14F-4D97-AF65-F5344CB8AC3E}">
        <p14:creationId xmlns:p14="http://schemas.microsoft.com/office/powerpoint/2010/main" val="416833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5480-9CD0-4984-9E49-F5233FD1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problems of </a:t>
            </a:r>
            <a:r>
              <a:rPr lang="en-US" dirty="0">
                <a:solidFill>
                  <a:schemeClr val="accent1"/>
                </a:solidFill>
              </a:rPr>
              <a:t>growth</a:t>
            </a:r>
            <a:r>
              <a:rPr lang="en-US" dirty="0"/>
              <a:t>,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910-4677-4625-B0F7-F25CCE3A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November 2021 Digital Product Forum:</a:t>
            </a:r>
          </a:p>
          <a:p>
            <a:r>
              <a:rPr lang="en-US" dirty="0"/>
              <a:t>Solutions that fit the problem(s) of today</a:t>
            </a:r>
          </a:p>
          <a:p>
            <a:r>
              <a:rPr lang="en-US" dirty="0"/>
              <a:t>Monoliths → components + composition</a:t>
            </a:r>
          </a:p>
          <a:p>
            <a:r>
              <a:rPr lang="en-US" dirty="0"/>
              <a:t>Principles of </a:t>
            </a:r>
            <a:r>
              <a:rPr lang="en-US" i="1" dirty="0"/>
              <a:t>system thinking</a:t>
            </a:r>
          </a:p>
          <a:p>
            <a:r>
              <a:rPr lang="en-US" dirty="0">
                <a:solidFill>
                  <a:schemeClr val="accent1"/>
                </a:solidFill>
              </a:rPr>
              <a:t>Automation</a:t>
            </a:r>
          </a:p>
          <a:p>
            <a:r>
              <a:rPr lang="en-US" dirty="0">
                <a:solidFill>
                  <a:schemeClr val="accent1"/>
                </a:solidFill>
              </a:rPr>
              <a:t>Migrations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EB17BC-70B7-44B9-9E1F-A61A4D799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02" y="1362075"/>
            <a:ext cx="355527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3AE4-985D-426E-AB3B-8008C2DA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</a:t>
            </a:r>
            <a:r>
              <a:rPr lang="en-US" i="1" dirty="0">
                <a:solidFill>
                  <a:schemeClr val="accent1"/>
                </a:solidFill>
              </a:rPr>
              <a:t>Simplest access</a:t>
            </a:r>
            <a:r>
              <a:rPr lang="en-US" i="1" dirty="0"/>
              <a:t> to the best content.”</a:t>
            </a:r>
          </a:p>
        </p:txBody>
      </p:sp>
    </p:spTree>
    <p:extLst>
      <p:ext uri="{BB962C8B-B14F-4D97-AF65-F5344CB8AC3E}">
        <p14:creationId xmlns:p14="http://schemas.microsoft.com/office/powerpoint/2010/main" val="364274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3C63-38ED-4FD9-B042-858F07C6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</a:t>
            </a:r>
            <a:r>
              <a:rPr lang="en-US" dirty="0">
                <a:solidFill>
                  <a:schemeClr val="accent1"/>
                </a:solidFill>
              </a:rPr>
              <a:t>goals </a:t>
            </a:r>
            <a:r>
              <a:rPr lang="en-US" dirty="0"/>
              <a:t>for simplifying access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43EC-9CFB-482E-A553-A0663DFB2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903412"/>
            <a:ext cx="6362700" cy="1828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/>
              <a:t>Use </a:t>
            </a:r>
            <a:r>
              <a:rPr lang="en-US" sz="3600" dirty="0">
                <a:solidFill>
                  <a:schemeClr val="accent1"/>
                </a:solidFill>
              </a:rPr>
              <a:t>migrations</a:t>
            </a:r>
            <a:r>
              <a:rPr lang="en-US" sz="3600" dirty="0"/>
              <a:t> to remove barriers to access created by complexity and technical debt.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B2090-7004-41B9-9757-946BF6510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3944936"/>
            <a:ext cx="5943600" cy="182880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3600" dirty="0"/>
              <a:t>Use </a:t>
            </a:r>
            <a:r>
              <a:rPr lang="en-US" sz="3600" dirty="0">
                <a:solidFill>
                  <a:schemeClr val="accent1"/>
                </a:solidFill>
              </a:rPr>
              <a:t>automation</a:t>
            </a:r>
            <a:r>
              <a:rPr lang="en-US" sz="3600" dirty="0"/>
              <a:t> to capture lost velocity and deliver access more quickly.</a:t>
            </a:r>
          </a:p>
        </p:txBody>
      </p:sp>
      <p:pic>
        <p:nvPicPr>
          <p:cNvPr id="6" name="Graphic 5" descr="Robot with solid fill">
            <a:extLst>
              <a:ext uri="{FF2B5EF4-FFF2-40B4-BE49-F238E27FC236}">
                <a16:creationId xmlns:a16="http://schemas.microsoft.com/office/drawing/2014/main" id="{0F086FEC-3D54-40AE-8913-F3DADFF84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4402136"/>
            <a:ext cx="914400" cy="914400"/>
          </a:xfrm>
          <a:prstGeom prst="rect">
            <a:avLst/>
          </a:prstGeom>
        </p:spPr>
      </p:pic>
      <p:pic>
        <p:nvPicPr>
          <p:cNvPr id="8" name="Graphic 7" descr="Truck with solid fill">
            <a:extLst>
              <a:ext uri="{FF2B5EF4-FFF2-40B4-BE49-F238E27FC236}">
                <a16:creationId xmlns:a16="http://schemas.microsoft.com/office/drawing/2014/main" id="{9D238293-5AD7-411C-BD71-DA6E827C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360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49D5-AC5B-49E1-B4C8-251189CF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Migrations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3802D-EAAA-429D-8966-709544A92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sole scalable fix to technical debt”</a:t>
            </a:r>
          </a:p>
        </p:txBody>
      </p:sp>
    </p:spTree>
    <p:extLst>
      <p:ext uri="{BB962C8B-B14F-4D97-AF65-F5344CB8AC3E}">
        <p14:creationId xmlns:p14="http://schemas.microsoft.com/office/powerpoint/2010/main" val="55152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A477-5223-48C2-B5A0-DB6FE93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and </a:t>
            </a:r>
            <a:r>
              <a:rPr lang="en-US" dirty="0">
                <a:solidFill>
                  <a:schemeClr val="accent1"/>
                </a:solidFill>
              </a:rPr>
              <a:t>technical debt</a:t>
            </a:r>
          </a:p>
        </p:txBody>
      </p:sp>
      <p:pic>
        <p:nvPicPr>
          <p:cNvPr id="12" name="Content Placeholder 9" descr="A command line output shows a table of dozens of outdated packages.">
            <a:extLst>
              <a:ext uri="{FF2B5EF4-FFF2-40B4-BE49-F238E27FC236}">
                <a16:creationId xmlns:a16="http://schemas.microsoft.com/office/drawing/2014/main" id="{D6DD1C3A-217B-494D-868A-F0E22444C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b="860"/>
          <a:stretch/>
        </p:blipFill>
        <p:spPr>
          <a:xfrm>
            <a:off x="5523830" y="987425"/>
            <a:ext cx="5490916" cy="4873625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7F940F-581B-4F30-8B23-101F5C41EC3D}"/>
              </a:ext>
            </a:extLst>
          </p:cNvPr>
          <p:cNvGrpSpPr/>
          <p:nvPr/>
        </p:nvGrpSpPr>
        <p:grpSpPr>
          <a:xfrm>
            <a:off x="839788" y="2514600"/>
            <a:ext cx="3484836" cy="731520"/>
            <a:chOff x="839788" y="2514600"/>
            <a:chExt cx="3484836" cy="731520"/>
          </a:xfrm>
        </p:grpSpPr>
        <p:pic>
          <p:nvPicPr>
            <p:cNvPr id="23" name="Graphic 22" descr="Treasure chest with solid fill">
              <a:extLst>
                <a:ext uri="{FF2B5EF4-FFF2-40B4-BE49-F238E27FC236}">
                  <a16:creationId xmlns:a16="http://schemas.microsoft.com/office/drawing/2014/main" id="{23DAC9AE-85FE-4261-950F-AD982CE9B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9788" y="2514600"/>
              <a:ext cx="731520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B12EBD-8120-42BF-8C7A-679D833BDCA3}"/>
                </a:ext>
              </a:extLst>
            </p:cNvPr>
            <p:cNvSpPr txBox="1"/>
            <p:nvPr/>
          </p:nvSpPr>
          <p:spPr>
            <a:xfrm>
              <a:off x="1587977" y="2649527"/>
              <a:ext cx="273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Some debt is good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58F18E-73F6-4559-8BE8-B5E88C8164F4}"/>
              </a:ext>
            </a:extLst>
          </p:cNvPr>
          <p:cNvGrpSpPr/>
          <p:nvPr/>
        </p:nvGrpSpPr>
        <p:grpSpPr>
          <a:xfrm>
            <a:off x="856457" y="3474720"/>
            <a:ext cx="4532898" cy="731520"/>
            <a:chOff x="856457" y="3474720"/>
            <a:chExt cx="4532898" cy="731520"/>
          </a:xfrm>
        </p:grpSpPr>
        <p:pic>
          <p:nvPicPr>
            <p:cNvPr id="25" name="Graphic 24" descr="Loan with solid fill">
              <a:extLst>
                <a:ext uri="{FF2B5EF4-FFF2-40B4-BE49-F238E27FC236}">
                  <a16:creationId xmlns:a16="http://schemas.microsoft.com/office/drawing/2014/main" id="{CA011018-CF83-4147-9FD3-2386C2CF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457" y="3474720"/>
              <a:ext cx="731520" cy="73152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B7705D-6132-48F5-B47C-4C50E1ED35E0}"/>
                </a:ext>
              </a:extLst>
            </p:cNvPr>
            <p:cNvSpPr txBox="1"/>
            <p:nvPr/>
          </p:nvSpPr>
          <p:spPr>
            <a:xfrm>
              <a:off x="1519385" y="3607414"/>
              <a:ext cx="3869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Payments are due regularly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B55601-504E-43F0-A103-3E9253BE7CC2}"/>
              </a:ext>
            </a:extLst>
          </p:cNvPr>
          <p:cNvGrpSpPr/>
          <p:nvPr/>
        </p:nvGrpSpPr>
        <p:grpSpPr>
          <a:xfrm>
            <a:off x="839788" y="4434841"/>
            <a:ext cx="4351185" cy="731520"/>
            <a:chOff x="839788" y="4434841"/>
            <a:chExt cx="4351185" cy="731520"/>
          </a:xfrm>
        </p:grpSpPr>
        <p:pic>
          <p:nvPicPr>
            <p:cNvPr id="19" name="Graphic 18" descr="Mortgage with solid fill">
              <a:extLst>
                <a:ext uri="{FF2B5EF4-FFF2-40B4-BE49-F238E27FC236}">
                  <a16:creationId xmlns:a16="http://schemas.microsoft.com/office/drawing/2014/main" id="{44B5AD5A-B003-4568-8589-1D7B0A49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9788" y="4434841"/>
              <a:ext cx="731520" cy="7315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AA4BDE-4E90-4F83-88E3-8D81013E9F02}"/>
                </a:ext>
              </a:extLst>
            </p:cNvPr>
            <p:cNvSpPr txBox="1"/>
            <p:nvPr/>
          </p:nvSpPr>
          <p:spPr>
            <a:xfrm>
              <a:off x="1518173" y="4565301"/>
              <a:ext cx="367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Interest accrues over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3F3268-4FFD-4185-AE2B-38CCCE3A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life</a:t>
            </a:r>
            <a:r>
              <a:rPr lang="en-US" dirty="0"/>
              <a:t> of technical debt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83613DE-D9D1-43E6-8941-D94EAD4D0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431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80B5858-7353-46EE-B089-3CF24E0C0239}"/>
              </a:ext>
            </a:extLst>
          </p:cNvPr>
          <p:cNvSpPr txBox="1"/>
          <p:nvPr/>
        </p:nvSpPr>
        <p:spPr>
          <a:xfrm>
            <a:off x="3720029" y="4400550"/>
            <a:ext cx="2375971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Creating new value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CE566-87E4-46AA-BDE5-6034A8709725}"/>
              </a:ext>
            </a:extLst>
          </p:cNvPr>
          <p:cNvSpPr txBox="1"/>
          <p:nvPr/>
        </p:nvSpPr>
        <p:spPr>
          <a:xfrm>
            <a:off x="6707839" y="5016500"/>
            <a:ext cx="316945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Maintaining technical debt</a:t>
            </a:r>
          </a:p>
        </p:txBody>
      </p:sp>
    </p:spTree>
    <p:extLst>
      <p:ext uri="{BB962C8B-B14F-4D97-AF65-F5344CB8AC3E}">
        <p14:creationId xmlns:p14="http://schemas.microsoft.com/office/powerpoint/2010/main" val="37760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3F3268-4FFD-4185-AE2B-38CCCE3A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</a:t>
            </a:r>
            <a:r>
              <a:rPr lang="en-US" dirty="0">
                <a:solidFill>
                  <a:schemeClr val="accent1"/>
                </a:solidFill>
              </a:rPr>
              <a:t>avoid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83613DE-D9D1-43E6-8941-D94EAD4D0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1108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84EE1E-ED27-4BF2-AC1E-78AE6C28A132}"/>
              </a:ext>
            </a:extLst>
          </p:cNvPr>
          <p:cNvSpPr txBox="1"/>
          <p:nvPr/>
        </p:nvSpPr>
        <p:spPr>
          <a:xfrm>
            <a:off x="7067266" y="3228945"/>
            <a:ext cx="319991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/>
                </a:solidFill>
              </a:rPr>
              <a:t>Drowning in technical debt</a:t>
            </a:r>
          </a:p>
        </p:txBody>
      </p:sp>
    </p:spTree>
    <p:extLst>
      <p:ext uri="{BB962C8B-B14F-4D97-AF65-F5344CB8AC3E}">
        <p14:creationId xmlns:p14="http://schemas.microsoft.com/office/powerpoint/2010/main" val="3286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3F3268-4FFD-4185-AE2B-38CCCE3A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down debt with </a:t>
            </a:r>
            <a:r>
              <a:rPr lang="en-US" dirty="0">
                <a:solidFill>
                  <a:schemeClr val="accent1"/>
                </a:solidFill>
              </a:rPr>
              <a:t>migrations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83613DE-D9D1-43E6-8941-D94EAD4D0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154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A14114-E6C9-4B9F-8258-60D8922A03F3}"/>
              </a:ext>
            </a:extLst>
          </p:cNvPr>
          <p:cNvSpPr txBox="1"/>
          <p:nvPr/>
        </p:nvSpPr>
        <p:spPr>
          <a:xfrm>
            <a:off x="6270236" y="4248150"/>
            <a:ext cx="1250663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Migrating</a:t>
            </a:r>
          </a:p>
        </p:txBody>
      </p:sp>
    </p:spTree>
    <p:extLst>
      <p:ext uri="{BB962C8B-B14F-4D97-AF65-F5344CB8AC3E}">
        <p14:creationId xmlns:p14="http://schemas.microsoft.com/office/powerpoint/2010/main" val="37896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6907-4007-470F-B47E-4DB9A686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</a:t>
            </a:r>
            <a:r>
              <a:rPr lang="en-US" dirty="0">
                <a:solidFill>
                  <a:schemeClr val="accent1"/>
                </a:solidFill>
              </a:rPr>
              <a:t>principles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>
                <a:solidFill>
                  <a:schemeClr val="accent1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13723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01C2-6C72-4EE2-8AA2-5446DC40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</a:t>
            </a:r>
            <a:r>
              <a:rPr lang="en-US" dirty="0">
                <a:solidFill>
                  <a:schemeClr val="accent1"/>
                </a:solidFill>
              </a:rPr>
              <a:t>successful</a:t>
            </a:r>
            <a:r>
              <a:rPr lang="en-US" dirty="0"/>
              <a:t>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0EE8-3D4E-4998-9626-67E5FBF9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350" y="1690688"/>
            <a:ext cx="6488938" cy="4486275"/>
          </a:xfrm>
        </p:spPr>
        <p:txBody>
          <a:bodyPr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Methodically de-risk 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Rebuild or rearchitect 🏗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Help teams make the switch 🤝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Shut down the old system ☠</a:t>
            </a:r>
          </a:p>
        </p:txBody>
      </p:sp>
    </p:spTree>
    <p:extLst>
      <p:ext uri="{BB962C8B-B14F-4D97-AF65-F5344CB8AC3E}">
        <p14:creationId xmlns:p14="http://schemas.microsoft.com/office/powerpoint/2010/main" val="31128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4FA9-6BE3-4EF1-A773-748CB340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pic>
        <p:nvPicPr>
          <p:cNvPr id="6" name="Content Placeholder 5" descr="An illustration of a Rube Goldberg machine. The machine starts with an alarm clock that causes a ball to roll off the table, which causes a wheel to spin. That wheel knocks over a cup full of balls that drop into a bucket tied to scissors. The scissors cut a string attached to a shoe, which finally drops on a stapler, stapling paper together.">
            <a:extLst>
              <a:ext uri="{FF2B5EF4-FFF2-40B4-BE49-F238E27FC236}">
                <a16:creationId xmlns:a16="http://schemas.microsoft.com/office/drawing/2014/main" id="{0825B323-9F53-4882-9B65-20260EBA6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8982E-00F9-452D-81D3-7DF3E712E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to capture </a:t>
            </a:r>
            <a:r>
              <a:rPr lang="en-US" dirty="0">
                <a:solidFill>
                  <a:schemeClr val="accent1"/>
                </a:solidFill>
              </a:rPr>
              <a:t>lost velocity</a:t>
            </a:r>
          </a:p>
        </p:txBody>
      </p:sp>
    </p:spTree>
    <p:extLst>
      <p:ext uri="{BB962C8B-B14F-4D97-AF65-F5344CB8AC3E}">
        <p14:creationId xmlns:p14="http://schemas.microsoft.com/office/powerpoint/2010/main" val="312326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35C7EF-D9E0-44F4-9126-DB69EB66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 to </a:t>
            </a:r>
            <a:r>
              <a:rPr lang="en-US" dirty="0">
                <a:solidFill>
                  <a:schemeClr val="accent1"/>
                </a:solidFill>
              </a:rPr>
              <a:t>fail fast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1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D165-D217-4364-995C-8CCBC190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deployment with </a:t>
            </a:r>
            <a:r>
              <a:rPr lang="en-US" dirty="0">
                <a:solidFill>
                  <a:schemeClr val="accent1"/>
                </a:solidFill>
              </a:rPr>
              <a:t>CI/CD</a:t>
            </a:r>
          </a:p>
        </p:txBody>
      </p:sp>
      <p:pic>
        <p:nvPicPr>
          <p:cNvPr id="10" name="Content Placeholder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9F41D6-073C-4A53-8073-E1F5EC05F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2585245"/>
            <a:ext cx="10515600" cy="31934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89DB04-585D-40CA-9D13-F826FD79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10515600" cy="5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dirty="0"/>
              <a:t>ontinuous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ntegration / </a:t>
            </a: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dirty="0"/>
              <a:t>ontinuous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dirty="0"/>
              <a:t>elivery</a:t>
            </a:r>
          </a:p>
        </p:txBody>
      </p:sp>
    </p:spTree>
    <p:extLst>
      <p:ext uri="{BB962C8B-B14F-4D97-AF65-F5344CB8AC3E}">
        <p14:creationId xmlns:p14="http://schemas.microsoft.com/office/powerpoint/2010/main" val="115251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35500-1DF1-47F3-B9F7-65F03C44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</a:t>
            </a:r>
            <a:r>
              <a:rPr lang="en-US" dirty="0">
                <a:solidFill>
                  <a:schemeClr val="accent1"/>
                </a:solidFill>
              </a:rPr>
              <a:t>confidence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35500-1DF1-47F3-B9F7-65F03C44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dirty="0">
                <a:solidFill>
                  <a:schemeClr val="accent1"/>
                </a:solidFill>
              </a:rPr>
              <a:t>visibility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80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35500-1DF1-47F3-B9F7-65F03C44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time to engineer and deliver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891740-8148-479F-BB99-DF7BC1FA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DevOps lifecycle</a:t>
            </a:r>
          </a:p>
        </p:txBody>
      </p:sp>
      <p:pic>
        <p:nvPicPr>
          <p:cNvPr id="8" name="Content Placeholder 7" descr="An infinity symbol shows different stages of the DevOps lifecycle. Plan, create, verify, and package are within the dev loop, while release, configure, protect, and monitor are within the ops loop.">
            <a:extLst>
              <a:ext uri="{FF2B5EF4-FFF2-40B4-BE49-F238E27FC236}">
                <a16:creationId xmlns:a16="http://schemas.microsoft.com/office/drawing/2014/main" id="{F5E88550-8C5B-4866-9FA6-E5F4F11AF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9528" y="1825625"/>
            <a:ext cx="9572943" cy="4351338"/>
          </a:xfrm>
          <a:solidFill>
            <a:schemeClr val="tx1"/>
          </a:solidFill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447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BB62-B9AC-8C47-A42F-1264C313C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A84-4BC7-4509-A9F3-E44148C1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on the </a:t>
            </a:r>
            <a:r>
              <a:rPr lang="en-US" dirty="0">
                <a:solidFill>
                  <a:schemeClr val="accent1"/>
                </a:solidFill>
              </a:rPr>
              <a:t>guidebook</a:t>
            </a:r>
          </a:p>
        </p:txBody>
      </p:sp>
    </p:spTree>
    <p:extLst>
      <p:ext uri="{BB962C8B-B14F-4D97-AF65-F5344CB8AC3E}">
        <p14:creationId xmlns:p14="http://schemas.microsoft.com/office/powerpoint/2010/main" val="293547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EF15-F907-4FC7-87BB-1A364BF6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</a:t>
            </a:r>
            <a:r>
              <a:rPr lang="en-US" dirty="0">
                <a:solidFill>
                  <a:schemeClr val="accent1"/>
                </a:solidFill>
              </a:rPr>
              <a:t>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20878-F009-424E-82C8-7FA764A5D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Aspirations, not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6542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3200-FE80-483D-99F9-8E65261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1: </a:t>
            </a:r>
            <a:r>
              <a:rPr lang="en-US" dirty="0">
                <a:solidFill>
                  <a:schemeClr val="accent1"/>
                </a:solidFill>
              </a:rPr>
              <a:t>Make it work</a:t>
            </a:r>
          </a:p>
        </p:txBody>
      </p:sp>
    </p:spTree>
    <p:extLst>
      <p:ext uri="{BB962C8B-B14F-4D97-AF65-F5344CB8AC3E}">
        <p14:creationId xmlns:p14="http://schemas.microsoft.com/office/powerpoint/2010/main" val="244332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4EC5D-BAE6-4693-9079-736924B9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Make it </a:t>
            </a:r>
            <a:r>
              <a:rPr lang="en-US" dirty="0">
                <a:solidFill>
                  <a:schemeClr val="accent1"/>
                </a:solidFill>
              </a:rPr>
              <a:t>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80CD7-A7C3-4E4F-95C1-72700589E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6769"/>
            <a:ext cx="10515599" cy="442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Engineers help people accomplish their goals with code.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D1FA5-9B89-4A27-A119-501D87BE6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336241"/>
            <a:ext cx="10515601" cy="3840721"/>
          </a:xfrm>
        </p:spPr>
        <p:txBody>
          <a:bodyPr/>
          <a:lstStyle/>
          <a:p>
            <a:r>
              <a:rPr lang="en-US" dirty="0"/>
              <a:t>Cut scope and do less</a:t>
            </a:r>
          </a:p>
          <a:p>
            <a:r>
              <a:rPr lang="en-US" dirty="0"/>
              <a:t>Do one thing well</a:t>
            </a:r>
          </a:p>
          <a:p>
            <a:r>
              <a:rPr lang="en-US" dirty="0"/>
              <a:t>Choose boring technology</a:t>
            </a:r>
          </a:p>
          <a:p>
            <a:r>
              <a:rPr lang="en-US" dirty="0"/>
              <a:t>Don’t dismiss</a:t>
            </a:r>
          </a:p>
        </p:txBody>
      </p:sp>
    </p:spTree>
    <p:extLst>
      <p:ext uri="{BB962C8B-B14F-4D97-AF65-F5344CB8AC3E}">
        <p14:creationId xmlns:p14="http://schemas.microsoft.com/office/powerpoint/2010/main" val="2248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1D7-16C1-4FD0-8A3C-A3BFAA0D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2: </a:t>
            </a:r>
            <a:r>
              <a:rPr lang="en-US" dirty="0">
                <a:solidFill>
                  <a:schemeClr val="accent1"/>
                </a:solidFill>
              </a:rPr>
              <a:t>Engineer for inclusion</a:t>
            </a:r>
          </a:p>
        </p:txBody>
      </p:sp>
    </p:spTree>
    <p:extLst>
      <p:ext uri="{BB962C8B-B14F-4D97-AF65-F5344CB8AC3E}">
        <p14:creationId xmlns:p14="http://schemas.microsoft.com/office/powerpoint/2010/main" val="274282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4EC5D-BAE6-4693-9079-736924B9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Engineer for </a:t>
            </a:r>
            <a:r>
              <a:rPr lang="en-US" dirty="0">
                <a:solidFill>
                  <a:schemeClr val="accent1"/>
                </a:solidFill>
              </a:rPr>
              <a:t>inclusion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80CD7-A7C3-4E4F-95C1-72700589E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6769"/>
            <a:ext cx="10515599" cy="4421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/>
              <a:t>Engineering is already hard. We don’t need to make it harder.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D1FA5-9B89-4A27-A119-501D87BE6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336241"/>
            <a:ext cx="10515601" cy="3840721"/>
          </a:xfrm>
        </p:spPr>
        <p:txBody>
          <a:bodyPr/>
          <a:lstStyle/>
          <a:p>
            <a:r>
              <a:rPr lang="en-US" dirty="0"/>
              <a:t>Avoid solutions that feel like magic</a:t>
            </a:r>
          </a:p>
          <a:p>
            <a:r>
              <a:rPr lang="en-US" dirty="0"/>
              <a:t>Be open by default</a:t>
            </a:r>
          </a:p>
          <a:p>
            <a:r>
              <a:rPr lang="en-US" dirty="0"/>
              <a:t>Abstractions should increase understanding</a:t>
            </a:r>
          </a:p>
          <a:p>
            <a:r>
              <a:rPr lang="en-US" dirty="0"/>
              <a:t>Learn in the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210E-19B4-4774-B2AC-156768E5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3: </a:t>
            </a:r>
            <a:r>
              <a:rPr lang="en-US" dirty="0">
                <a:solidFill>
                  <a:schemeClr val="accent1"/>
                </a:solidFill>
              </a:rPr>
              <a:t>Think like a designer</a:t>
            </a:r>
          </a:p>
        </p:txBody>
      </p:sp>
    </p:spTree>
    <p:extLst>
      <p:ext uri="{BB962C8B-B14F-4D97-AF65-F5344CB8AC3E}">
        <p14:creationId xmlns:p14="http://schemas.microsoft.com/office/powerpoint/2010/main" val="1104378684"/>
      </p:ext>
    </p:extLst>
  </p:cSld>
  <p:clrMapOvr>
    <a:masterClrMapping/>
  </p:clrMapOvr>
</p:sld>
</file>

<file path=ppt/theme/theme1.xml><?xml version="1.0" encoding="utf-8"?>
<a:theme xmlns:a="http://schemas.openxmlformats.org/drawingml/2006/main" name="Norton Design System">
  <a:themeElements>
    <a:clrScheme name="Norton">
      <a:dk1>
        <a:srgbClr val="101010"/>
      </a:dk1>
      <a:lt1>
        <a:srgbClr val="FDFDFD"/>
      </a:lt1>
      <a:dk2>
        <a:srgbClr val="192633"/>
      </a:dk2>
      <a:lt2>
        <a:srgbClr val="FFFFFF"/>
      </a:lt2>
      <a:accent1>
        <a:srgbClr val="F0D278"/>
      </a:accent1>
      <a:accent2>
        <a:srgbClr val="FFA2A1"/>
      </a:accent2>
      <a:accent3>
        <a:srgbClr val="AAE3AA"/>
      </a:accent3>
      <a:accent4>
        <a:srgbClr val="AFE0ED"/>
      </a:accent4>
      <a:accent5>
        <a:srgbClr val="919191"/>
      </a:accent5>
      <a:accent6>
        <a:srgbClr val="8393A3"/>
      </a:accent6>
      <a:hlink>
        <a:srgbClr val="29A1A3"/>
      </a:hlink>
      <a:folHlink>
        <a:srgbClr val="29A1A3"/>
      </a:folHlink>
    </a:clrScheme>
    <a:fontScheme name="Norton">
      <a:majorFont>
        <a:latin typeface="Josefin Sans"/>
        <a:ea typeface=""/>
        <a:cs typeface=""/>
      </a:majorFont>
      <a:minorFont>
        <a:latin typeface="Proxima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System" id="{46F45A52-890F-844D-AA00-90659DC0E3C6}" vid="{610510A0-7FBB-E346-8CB1-4A8B495AA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82014C6D0454A9968CD0865DE471C" ma:contentTypeVersion="12" ma:contentTypeDescription="Create a new document." ma:contentTypeScope="" ma:versionID="e3dfa91fdbc59fc7bc792a8c1c012a3a">
  <xsd:schema xmlns:xsd="http://www.w3.org/2001/XMLSchema" xmlns:xs="http://www.w3.org/2001/XMLSchema" xmlns:p="http://schemas.microsoft.com/office/2006/metadata/properties" xmlns:ns3="fea706c9-8a13-47c8-808e-ebf612f2feb1" xmlns:ns4="88455da8-1ff2-42d4-baf0-0fd21803706e" targetNamespace="http://schemas.microsoft.com/office/2006/metadata/properties" ma:root="true" ma:fieldsID="5803167886868129cb496f4afa9c146e" ns3:_="" ns4:_="">
    <xsd:import namespace="fea706c9-8a13-47c8-808e-ebf612f2feb1"/>
    <xsd:import namespace="88455da8-1ff2-42d4-baf0-0fd218037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706c9-8a13-47c8-808e-ebf612f2f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55da8-1ff2-42d4-baf0-0fd218037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CEBF19-144A-4D15-A5D6-B5EC493AC3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9DAA4-CDDD-437C-9449-40596D443F56}">
  <ds:schemaRefs>
    <ds:schemaRef ds:uri="88455da8-1ff2-42d4-baf0-0fd21803706e"/>
    <ds:schemaRef ds:uri="fea706c9-8a13-47c8-808e-ebf612f2fe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A53A1F-00A1-4D65-AF66-4BB821398191}">
  <ds:schemaRefs>
    <ds:schemaRef ds:uri="88455da8-1ff2-42d4-baf0-0fd21803706e"/>
    <ds:schemaRef ds:uri="fea706c9-8a13-47c8-808e-ebf612f2fe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426</Words>
  <Application>Microsoft Office PowerPoint</Application>
  <PresentationFormat>Widescreen</PresentationFormat>
  <Paragraphs>97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Fira Code</vt:lpstr>
      <vt:lpstr>Josefin Sans</vt:lpstr>
      <vt:lpstr>Proxima Nova</vt:lpstr>
      <vt:lpstr>Norton Design System</vt:lpstr>
      <vt:lpstr>Engineering direction</vt:lpstr>
      <vt:lpstr>3 principles 2 goals</vt:lpstr>
      <vt:lpstr>All on the guidebook</vt:lpstr>
      <vt:lpstr>Engineering principles</vt:lpstr>
      <vt:lpstr>Principle 1: Make it work</vt:lpstr>
      <vt:lpstr>1. Make it work</vt:lpstr>
      <vt:lpstr>Principle 2: Engineer for inclusion</vt:lpstr>
      <vt:lpstr>3. Engineer for inclusion</vt:lpstr>
      <vt:lpstr>Principle 3: Think like a designer</vt:lpstr>
      <vt:lpstr>3. Think like a designer</vt:lpstr>
      <vt:lpstr>Engineering goals</vt:lpstr>
      <vt:lpstr>Solving problems of growth, revisited</vt:lpstr>
      <vt:lpstr>“Simplest access to the best content.”</vt:lpstr>
      <vt:lpstr>Engineering goals for simplifying access</vt:lpstr>
      <vt:lpstr>Migrations</vt:lpstr>
      <vt:lpstr>Complexity and technical debt</vt:lpstr>
      <vt:lpstr>The life of technical debt</vt:lpstr>
      <vt:lpstr>What to avoid</vt:lpstr>
      <vt:lpstr>Paying down debt with migrations</vt:lpstr>
      <vt:lpstr>Characteristics of a successful migration</vt:lpstr>
      <vt:lpstr>Automation</vt:lpstr>
      <vt:lpstr>Automate to fail fast.</vt:lpstr>
      <vt:lpstr>Automated deployment with CI/CD</vt:lpstr>
      <vt:lpstr>Greater confidence.</vt:lpstr>
      <vt:lpstr>Better visibility.</vt:lpstr>
      <vt:lpstr>More time to engineer and deliver value.</vt:lpstr>
      <vt:lpstr>The DevOps lifecycle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Ebooks Part 2 - 2021 Brown Bag</dc:title>
  <dc:creator>Yamanishi, Evan</dc:creator>
  <cp:lastModifiedBy>Yamanishi, Evan</cp:lastModifiedBy>
  <cp:revision>3</cp:revision>
  <dcterms:created xsi:type="dcterms:W3CDTF">2020-11-04T17:45:31Z</dcterms:created>
  <dcterms:modified xsi:type="dcterms:W3CDTF">2022-02-22T15:46:34Z</dcterms:modified>
</cp:coreProperties>
</file>